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0" r:id="rId1"/>
  </p:sldMasterIdLst>
  <p:sldIdLst>
    <p:sldId id="256" r:id="rId2"/>
    <p:sldId id="258" r:id="rId3"/>
    <p:sldId id="259" r:id="rId4"/>
    <p:sldId id="261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FF00"/>
    <a:srgbClr val="00B050"/>
    <a:srgbClr val="7030A0"/>
    <a:srgbClr val="000000"/>
    <a:srgbClr val="619378"/>
    <a:srgbClr val="4198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BC58A-DBAD-483F-BA3C-C9B85B386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D9EEB-562D-4154-81F3-5F818C886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1B00D-BA30-46B3-A003-3209B8EFC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E411C-D4EF-4DFD-9420-2C0360C37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91506-0A2C-49D9-A90C-B37239834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411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818F-AC60-43E2-A3BA-0BEFB421C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652CF-E909-44F7-A138-DBEBBD492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D622C-0ADB-4ED8-BA65-827304A56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C0F9C-D3F8-44C4-AA1B-EA3F0F208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E5BC9-3FF7-43CD-B1E9-6FF2D6D1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07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4DE056-E33B-44EA-A5D5-C6DE1F843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34D70-94B3-41EB-A016-48BE48BC41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63984-3481-449F-8190-257C5C741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E69EA-3C4B-4172-9017-938BE8A7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5CF2-3121-4CE5-B8A9-F1AA64D4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88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FC99B-C285-48F3-AF60-6897DCCD4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8B440-E104-489E-81E4-5D73937A1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FE4E-085D-486D-950C-78959AAC7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DDC23-6558-4130-A11C-293EB4D3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8DEE5-C495-4263-8917-523ED3782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499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073C5-7DD1-4CED-848C-D23FD8DBE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23FA3-DBC2-4996-87B6-FC423E887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E4DBC-E7BD-4380-9DC2-D04674347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0AECF-FDFA-4F5C-A5D5-71E36D6F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4F114-C38E-4C97-A7B7-608F79E7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7B82A-1CF3-4D20-BC3F-08E800D65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75268-CF02-49AF-9430-41003327B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26543"/>
            <a:ext cx="5181600" cy="51504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D54FD-498D-4040-8E7C-53BB78012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26543"/>
            <a:ext cx="5181600" cy="51504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A3EA-3258-4544-86E4-3A755DA47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73727-3461-48A7-8709-6805C978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D6C237-FE9E-47CA-826B-8E15B1D1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97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CC2D-86D4-4AB4-88CC-C597DC10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65710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2F4C4-BC72-4094-85F7-F7F69BFC9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93066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6736F1-3368-4F3C-A036-A7908DC52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891619"/>
            <a:ext cx="5157787" cy="4298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B0B1E6-7906-4AEF-B182-AD8F830A0D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93066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6047F1-6D9C-4068-9906-111B89DACF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1891619"/>
            <a:ext cx="5183188" cy="4298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064C91-E7F8-4705-944B-C27A00915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3C07E-56C8-4052-B0A1-79F8F843E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74CC56-7FE4-4E4C-9B4C-6574F69CE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78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2CC20-3B63-4AC4-B1D4-985E32A70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97B5D-85D8-4173-9F34-EBBF5995F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D61FB-4A99-4252-9CEC-678979F26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3442C-3CD9-4700-9061-EE6A5A24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07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18769E-E246-42D7-BFAC-12ADB7344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E35C96-D706-4C96-8226-F8D838DD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878E36-5975-4537-843C-0752021CD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420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2AE42-FA49-496F-AF57-7FC460DD3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10D15-D047-43E6-B210-B2F955C84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67CC11-58C4-442E-81F9-74EB7F961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AE763-0730-4A3B-9F3F-4000E107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38268-9897-471F-90FA-1BC124F86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5A9A2-2B71-45C6-8930-7F9FF8744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63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9F0C9-D75A-4EC2-818C-52E2472CD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18DA4A-07AB-4129-88A2-A30AFB7D2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67D1C-8E93-42EA-8E21-8234F252B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9D713-D611-4479-B328-7D257409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85FAC-1DCE-4CBE-94FD-52F474FA9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A5000-0D46-40EB-B905-8B05DF4D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85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574C0-0A2D-4085-AC4B-1AD65E3A9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09291"/>
            <a:ext cx="10515600" cy="5167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20F80-F369-49F1-84CB-A60E9CCF9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7F207-A838-47A4-902F-5CA5A22ED3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ACE7D-A5D7-4B58-A289-A2BD6403A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56134E-4F1A-4DDE-AF2B-1FDFCE4F43AD}"/>
              </a:ext>
            </a:extLst>
          </p:cNvPr>
          <p:cNvSpPr/>
          <p:nvPr userDrawn="1"/>
        </p:nvSpPr>
        <p:spPr>
          <a:xfrm>
            <a:off x="0" y="2"/>
            <a:ext cx="12192000" cy="795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8E0CF-00CD-48B0-98FE-40149DF62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"/>
            <a:ext cx="10515600" cy="895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803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tectron2.readthedocs.io/en/latest/index.html" TargetMode="External"/><Relationship Id="rId7" Type="http://schemas.openxmlformats.org/officeDocument/2006/relationships/hyperlink" Target="https://colab.research.google.com/drive/16jcaJoc6bCFAQ96jDe2HwtXj7BMD_-m5" TargetMode="External"/><Relationship Id="rId2" Type="http://schemas.openxmlformats.org/officeDocument/2006/relationships/hyperlink" Target="https://github.com/facebookresearch/detectron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s231n.stanford.edu/slides/2018/cs231n_2018_lecture11.pdf" TargetMode="External"/><Relationship Id="rId5" Type="http://schemas.openxmlformats.org/officeDocument/2006/relationships/hyperlink" Target="https://www.lvisdataset.org/" TargetMode="External"/><Relationship Id="rId4" Type="http://schemas.openxmlformats.org/officeDocument/2006/relationships/hyperlink" Target="https://cocodataset.org/#ho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359ADDF-245A-41B5-9DEF-3990D76B82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Autofit/>
          </a:bodyPr>
          <a:lstStyle/>
          <a:p>
            <a:r>
              <a:rPr lang="en-US" sz="4400" dirty="0"/>
              <a:t>Detectron2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B2B47-7D5D-466E-9964-CD04623A59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Facebook AI Research’s (FAIR)</a:t>
            </a:r>
            <a:br>
              <a:rPr lang="en-US" dirty="0"/>
            </a:br>
            <a:r>
              <a:rPr lang="en-US" dirty="0"/>
              <a:t> next-generation platform for object detection and segmentation.</a:t>
            </a:r>
          </a:p>
        </p:txBody>
      </p:sp>
    </p:spTree>
    <p:extLst>
      <p:ext uri="{BB962C8B-B14F-4D97-AF65-F5344CB8AC3E}">
        <p14:creationId xmlns:p14="http://schemas.microsoft.com/office/powerpoint/2010/main" val="3077877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A1C7C-4907-4A82-B989-F9007D5D3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68875-FA54-4A9C-8BEB-36E49AAD8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1 (today)</a:t>
            </a:r>
          </a:p>
          <a:p>
            <a:pPr lvl="1"/>
            <a:r>
              <a:rPr lang="en-US" dirty="0"/>
              <a:t>What is Detectron2?</a:t>
            </a:r>
          </a:p>
          <a:p>
            <a:pPr lvl="1"/>
            <a:r>
              <a:rPr lang="en-US" dirty="0"/>
              <a:t>What are object detection and segmentation?</a:t>
            </a:r>
          </a:p>
          <a:p>
            <a:pPr lvl="1"/>
            <a:r>
              <a:rPr lang="en-US" dirty="0"/>
              <a:t>Quick Demo</a:t>
            </a:r>
          </a:p>
          <a:p>
            <a:r>
              <a:rPr lang="en-US" dirty="0"/>
              <a:t>Part 2</a:t>
            </a:r>
          </a:p>
          <a:p>
            <a:pPr lvl="1"/>
            <a:r>
              <a:rPr lang="en-US" dirty="0"/>
              <a:t>Models for object detection and segmentation</a:t>
            </a:r>
          </a:p>
          <a:p>
            <a:pPr lvl="2"/>
            <a:r>
              <a:rPr lang="en-US" dirty="0"/>
              <a:t>Faster-RCNN</a:t>
            </a:r>
          </a:p>
          <a:p>
            <a:pPr lvl="2"/>
            <a:r>
              <a:rPr lang="en-US" dirty="0"/>
              <a:t>Mask-RCNN</a:t>
            </a:r>
          </a:p>
          <a:p>
            <a:r>
              <a:rPr lang="en-US" dirty="0"/>
              <a:t>Part 3</a:t>
            </a:r>
          </a:p>
          <a:p>
            <a:pPr lvl="1"/>
            <a:r>
              <a:rPr lang="en-US" dirty="0"/>
              <a:t>Using the API</a:t>
            </a:r>
          </a:p>
          <a:p>
            <a:pPr lvl="1"/>
            <a:r>
              <a:rPr lang="en-US" dirty="0"/>
              <a:t>Creating custom datasets</a:t>
            </a:r>
          </a:p>
        </p:txBody>
      </p:sp>
    </p:spTree>
    <p:extLst>
      <p:ext uri="{BB962C8B-B14F-4D97-AF65-F5344CB8AC3E}">
        <p14:creationId xmlns:p14="http://schemas.microsoft.com/office/powerpoint/2010/main" val="489294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2616984-E153-43FC-86A2-E1EFA70C1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Detectron2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C9C42-9A0C-4483-A46A-34BBD75D0D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26543"/>
            <a:ext cx="5181600" cy="5150420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Detectron2 was built by Facebook AI Research (FAIR) to support rapid implementation and evaluation of novel computer vision research.</a:t>
            </a:r>
          </a:p>
          <a:p>
            <a:r>
              <a:rPr lang="en-US" sz="2000" dirty="0"/>
              <a:t>Image Detection and segmentations are different from classification, but related.</a:t>
            </a:r>
          </a:p>
          <a:p>
            <a:r>
              <a:rPr lang="en-US" sz="2000" dirty="0"/>
              <a:t>Uses PyTorch</a:t>
            </a:r>
          </a:p>
          <a:p>
            <a:r>
              <a:rPr lang="en-US" sz="2000" dirty="0"/>
              <a:t> It includes implementations for the following object detection algorithms:</a:t>
            </a:r>
          </a:p>
          <a:p>
            <a:pPr lvl="1"/>
            <a:r>
              <a:rPr lang="en-US" sz="1800" dirty="0"/>
              <a:t>Mask R-CNN</a:t>
            </a:r>
          </a:p>
          <a:p>
            <a:pPr lvl="1"/>
            <a:r>
              <a:rPr lang="en-US" sz="1800" dirty="0" err="1"/>
              <a:t>RetinaNet</a:t>
            </a:r>
            <a:endParaRPr lang="en-US" sz="1800" dirty="0"/>
          </a:p>
          <a:p>
            <a:pPr lvl="1"/>
            <a:r>
              <a:rPr lang="en-US" sz="1800" dirty="0"/>
              <a:t>Faster R-CNN</a:t>
            </a:r>
          </a:p>
          <a:p>
            <a:pPr lvl="1"/>
            <a:r>
              <a:rPr lang="en-US" sz="1800" dirty="0"/>
              <a:t>More</a:t>
            </a:r>
          </a:p>
          <a:p>
            <a:r>
              <a:rPr lang="en-US" sz="2200" dirty="0"/>
              <a:t>Includes trained parameters (checkpoints) for large detection databases used in research competitions</a:t>
            </a:r>
          </a:p>
          <a:p>
            <a:pPr lvl="1"/>
            <a:r>
              <a:rPr lang="en-US" sz="1800" dirty="0"/>
              <a:t>COCO – Common Objects in Context</a:t>
            </a:r>
          </a:p>
          <a:p>
            <a:pPr lvl="1"/>
            <a:r>
              <a:rPr lang="en-US" sz="1800" dirty="0"/>
              <a:t>LVIS – Large Vocabulary Image Segmentation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F2A25CA-0F1E-47AC-9FA3-59149A406DD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975016"/>
            <a:ext cx="5181600" cy="325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085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6B863D-BF69-48CA-A8E7-F61274AC0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Detection Tasks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B2CD521-8CE9-4971-A128-4CBA571932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469031"/>
              </p:ext>
            </p:extLst>
          </p:nvPr>
        </p:nvGraphicFramePr>
        <p:xfrm>
          <a:off x="838200" y="896432"/>
          <a:ext cx="9072154" cy="5929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181238709"/>
                    </a:ext>
                  </a:extLst>
                </a:gridCol>
                <a:gridCol w="3943894">
                  <a:extLst>
                    <a:ext uri="{9D8B030D-6E8A-4147-A177-3AD203B41FA5}">
                      <a16:colId xmlns:a16="http://schemas.microsoft.com/office/drawing/2014/main" val="1532705486"/>
                    </a:ext>
                  </a:extLst>
                </a:gridCol>
                <a:gridCol w="2499360">
                  <a:extLst>
                    <a:ext uri="{9D8B030D-6E8A-4147-A177-3AD203B41FA5}">
                      <a16:colId xmlns:a16="http://schemas.microsoft.com/office/drawing/2014/main" val="174941462"/>
                    </a:ext>
                  </a:extLst>
                </a:gridCol>
              </a:tblGrid>
              <a:tr h="442732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29424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r>
                        <a:rPr lang="en-US" dirty="0"/>
                        <a:t>Image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Classify what is contained in an image.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blipFill>
                          <a:blip r:embed="rId2"/>
                          <a:stretch>
                            <a:fillRect/>
                          </a:stretch>
                        </a:blipFill>
                      </a:endParaRPr>
                    </a:p>
                  </a:txBody>
                  <a:tcP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68403796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r>
                        <a:rPr lang="en-US" dirty="0"/>
                        <a:t>Image Localization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Specify the location of single object in an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903155984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r>
                        <a:rPr lang="en-US" dirty="0"/>
                        <a:t>Object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Specifies the location of multiple objects in the image.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31365485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r>
                        <a:rPr lang="en-US" dirty="0"/>
                        <a:t>Image Segmentation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Create a pixel wise mask of each object in the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362978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964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83E59-6CB8-45CD-B4F2-FE48E98D0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A716E-AA1C-4B58-9755-D07694551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https://colab.research.google.com/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8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5EC39BB-8491-49A6-948C-C70556F7D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49F853-E74D-4510-9D7A-9A185CBDAD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5779885"/>
              </p:ext>
            </p:extLst>
          </p:nvPr>
        </p:nvGraphicFramePr>
        <p:xfrm>
          <a:off x="838200" y="1009650"/>
          <a:ext cx="10515600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3011">
                  <a:extLst>
                    <a:ext uri="{9D8B030D-6E8A-4147-A177-3AD203B41FA5}">
                      <a16:colId xmlns:a16="http://schemas.microsoft.com/office/drawing/2014/main" val="110303632"/>
                    </a:ext>
                  </a:extLst>
                </a:gridCol>
                <a:gridCol w="8192589">
                  <a:extLst>
                    <a:ext uri="{9D8B030D-6E8A-4147-A177-3AD203B41FA5}">
                      <a16:colId xmlns:a16="http://schemas.microsoft.com/office/drawing/2014/main" val="30787256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0811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Detectron2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2"/>
                        </a:rPr>
                        <a:t>https://github.com/facebookresearch/detectron2</a:t>
                      </a:r>
                      <a:br>
                        <a:rPr lang="en-US" dirty="0"/>
                      </a:br>
                      <a:r>
                        <a:rPr lang="en-US" dirty="0">
                          <a:hlinkClick r:id="rId3"/>
                        </a:rPr>
                        <a:t>https://detectron2.readthedocs.io/en/latest/index.html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082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COCO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https://cocodataset.org/#home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744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LVIS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https://www.lvisdataset.org/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320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 231 Lecture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6"/>
                        </a:rPr>
                        <a:t>http://cs231n.stanford.edu/slides/2018/cs231n_2018_lecture11.pdf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144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Detectron2 </a:t>
                      </a:r>
                      <a:r>
                        <a:rPr lang="en-US" dirty="0" err="1"/>
                        <a:t>Colab</a:t>
                      </a:r>
                      <a:r>
                        <a:rPr lang="en-US" dirty="0"/>
                        <a:t> Tutorial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linkClick r:id="rId7"/>
                        </a:rPr>
                        <a:t>https://colab.research.google.com/drive/16jcaJoc6bCFAQ96jDe2HwtXj7BMD_-m5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037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703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3298</TotalTime>
  <Words>282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Detectron2</vt:lpstr>
      <vt:lpstr>Overview</vt:lpstr>
      <vt:lpstr>Detectron2</vt:lpstr>
      <vt:lpstr>Image Detection Tasks</vt:lpstr>
      <vt:lpstr>Quick 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Aronson</dc:creator>
  <cp:lastModifiedBy>Steve Aronson</cp:lastModifiedBy>
  <cp:revision>117</cp:revision>
  <dcterms:created xsi:type="dcterms:W3CDTF">2020-07-08T15:01:58Z</dcterms:created>
  <dcterms:modified xsi:type="dcterms:W3CDTF">2021-02-16T18:57:51Z</dcterms:modified>
</cp:coreProperties>
</file>

<file path=docProps/thumbnail.jpeg>
</file>